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5" r:id="rId4"/>
    <p:sldId id="262" r:id="rId5"/>
    <p:sldId id="257" r:id="rId6"/>
    <p:sldId id="260" r:id="rId7"/>
    <p:sldId id="268" r:id="rId8"/>
    <p:sldId id="263" r:id="rId9"/>
    <p:sldId id="25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BD129-F743-EC48-B77B-AA4AD7B03F2C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E2F00-5285-664C-A02A-B8C61A86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NCBI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E2F00-5285-664C-A02A-B8C61A8676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2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EFF5-5DC9-1F40-834E-BD6B9E653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5E24-A7B7-8343-AFD9-F29B7C0E9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AA39-C5DB-8445-BA53-A3526A36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0787D-233B-1648-9488-89783264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754C-B3D7-6248-B913-E90E21DD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F751-F1D8-B64C-B78C-FBC8C605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6038B-BB59-E649-86A5-849B2323A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C58A7-DBAE-9545-8809-5707DC65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C9AEE-C390-BC4E-A850-67EEF967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E145-CA5F-E34E-B458-DFAECFAF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8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61A2A-A9DF-CE45-ADB2-81C975FDA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DFC7-9EE2-B645-B7C0-8BB116EE1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35F3E-1429-D240-9A06-204D29D8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D4AC9-A8F0-0544-ABDE-092B57BE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0E71D-E926-8345-AC93-A7EA6244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29AB-7914-254F-8535-BB9F1D8D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42B7-46EA-E945-BAF3-01B5157A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6C87C-E38C-3E43-A06C-6744CE2B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2B20-1B27-7B40-A594-B2DD8FAF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DBEE-5169-F845-8DD0-24182DCA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2816-3902-F940-A6FF-D11167CE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0D05-8C20-6643-80B7-8535C4544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72BD2-E253-3845-B7D9-995A3FD1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6D45-D661-F94C-8F6C-44E3EEC0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01F5-4A7C-0244-AECA-20190271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DFBB-D479-D744-9000-8FF2D52C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A1E-ECD2-3D43-9DD9-5829B66B5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E6E20-8B72-904D-9646-A7DA9E3D6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63154-01E2-DE4D-942D-0314A617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5E309-C676-E040-9A24-22F6166B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90EE6-CE13-BB42-8FB5-504B1F33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DBB3-D150-3E49-A91F-E2DFD908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25795-729D-9947-BE89-BB8524115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1A92E-49FD-7748-987F-5715776FD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90B42-91EF-F24D-8EDF-E3497473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D020B-0FF1-F74F-B2B9-E2C780BC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7E6CA-4CDC-5B43-BBC4-40F9A07D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7DA2F-DBCC-3143-BBB2-16D03E40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0EFC4-7197-5742-BD24-05A8ED24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8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D3C9-65C5-9548-9BE9-11BB216C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0AE59-65B0-B24C-BDC9-E9F2030A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079A2-8F85-B243-AE90-93D2F4FD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D9001-A2C3-9840-BCCE-415B6B00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1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8C489-231B-A64F-BE25-6E05392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ACDF1-A677-6443-96F3-F420871E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EFA8-A881-A94E-915D-BAC8858E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9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62E9-AF4A-0549-8402-588468DB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4827-CC80-B44D-BDCA-EAD850B0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030C6-CF33-5042-9F94-602521C56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43D39-02C3-6C47-B6D3-6B894C87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92CF4-C91B-4B42-878B-F1CF0B7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E013F-9333-1346-B2CC-7641F1F2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0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6588-AC68-814C-A91D-95A81BAB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1CB6B-4E16-3D42-9B3F-DD0295B63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3BA4D-BDE5-F840-9934-E7FDE2A4F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4F79E-4670-2E4D-A202-C41E4A25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C6091-0CF3-4444-A8B3-B15776CD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3AB55-2B63-E04F-8185-4D5BA002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51A4C-49D8-C74A-8B98-8015B3B2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6602B-622A-A543-9D56-D1F3F9DEF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817C4-0217-2146-9B53-6AB1785B1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0E3B3-FF3E-6748-A1D9-B7EA833B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CA63-A359-0343-97E7-549A9A45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9967-B1EC-8849-A7C2-E9B625564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25359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 clustering approach to find and correct misidentified bacterial genomes in GenBank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04A4-39AD-C445-B79D-6F6E99CB4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Siva Kannan</a:t>
            </a:r>
          </a:p>
          <a:p>
            <a:r>
              <a:rPr lang="en-US" dirty="0"/>
              <a:t>National Center for Biotechnology Information (NCBI)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92270F-3C6F-B941-8BE0-0A29F5D5409B}"/>
              </a:ext>
            </a:extLst>
          </p:cNvPr>
          <p:cNvGrpSpPr/>
          <p:nvPr/>
        </p:nvGrpSpPr>
        <p:grpSpPr>
          <a:xfrm>
            <a:off x="1797977" y="5257800"/>
            <a:ext cx="8234523" cy="1366131"/>
            <a:chOff x="842480" y="5349874"/>
            <a:chExt cx="8234523" cy="1366131"/>
          </a:xfrm>
        </p:grpSpPr>
        <p:pic>
          <p:nvPicPr>
            <p:cNvPr id="2052" name="Picture 4" descr="https://www.nlm.nih.gov/about/logos_nlm_photos/large-Blue_ncbi_logo195h.png">
              <a:extLst>
                <a:ext uri="{FF2B5EF4-FFF2-40B4-BE49-F238E27FC236}">
                  <a16:creationId xmlns:a16="http://schemas.microsoft.com/office/drawing/2014/main" id="{C1C0C9E7-16A1-9F4E-A16D-CC9A3E40C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132" y="5416184"/>
              <a:ext cx="939871" cy="12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lue Tri-agency HHS NIH NLM logo">
              <a:extLst>
                <a:ext uri="{FF2B5EF4-FFF2-40B4-BE49-F238E27FC236}">
                  <a16:creationId xmlns:a16="http://schemas.microsoft.com/office/drawing/2014/main" id="{13026F84-ACED-7046-ABE1-25FC3BE6A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80" y="5349874"/>
              <a:ext cx="7050999" cy="136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804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7EA9B-888F-0849-B536-3A412717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5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9D476-CBE9-3A47-873A-D3F45F79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33" y="627874"/>
            <a:ext cx="9192195" cy="6034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B20F0-F74B-014B-8FB6-5755214BCDF4}"/>
              </a:ext>
            </a:extLst>
          </p:cNvPr>
          <p:cNvSpPr txBox="1"/>
          <p:nvPr/>
        </p:nvSpPr>
        <p:spPr>
          <a:xfrm>
            <a:off x="3589229" y="0"/>
            <a:ext cx="518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Identifying bacterial genomes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C08B-9E05-9546-ACF5-B8D52860E747}"/>
              </a:ext>
            </a:extLst>
          </p:cNvPr>
          <p:cNvSpPr txBox="1"/>
          <p:nvPr/>
        </p:nvSpPr>
        <p:spPr>
          <a:xfrm>
            <a:off x="3750067" y="6504078"/>
            <a:ext cx="55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www.taldanino.com</a:t>
            </a:r>
            <a:r>
              <a:rPr lang="en-US" dirty="0"/>
              <a:t>/bacteria-gallery-1/ </a:t>
            </a:r>
          </a:p>
        </p:txBody>
      </p:sp>
    </p:spTree>
    <p:extLst>
      <p:ext uri="{BB962C8B-B14F-4D97-AF65-F5344CB8AC3E}">
        <p14:creationId xmlns:p14="http://schemas.microsoft.com/office/powerpoint/2010/main" val="109990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4DC37-A30B-0843-88FF-EC8C71A7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80" y="0"/>
            <a:ext cx="9281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2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B0BB6A85-E7EB-7B4A-ABCD-6A6F8FC1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038" y="6602413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Matthew C. Johnson et al. J. </a:t>
            </a:r>
            <a:r>
              <a:rPr lang="en-GB" altLang="en-US" sz="1200" b="1" dirty="0" err="1">
                <a:latin typeface="Arial" panose="020B0604020202020204" pitchFamily="34" charset="0"/>
              </a:rPr>
              <a:t>Virol</a:t>
            </a:r>
            <a:r>
              <a:rPr lang="en-GB" altLang="en-US" sz="1200" b="1" dirty="0">
                <a:latin typeface="Arial" panose="020B0604020202020204" pitchFamily="34" charset="0"/>
              </a:rPr>
              <a:t>. 2015;89:10945-10958</a:t>
            </a: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C66E9BCF-A848-8940-A867-1BEEC222F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294" y="4920769"/>
            <a:ext cx="9363075" cy="2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600" b="1" dirty="0">
                <a:latin typeface="Arial" panose="020B0604020202020204" pitchFamily="34" charset="0"/>
              </a:rPr>
              <a:t>Whole-genome alignment ΦM9 and Rhizobium phage P10VF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7F4B1-752E-4A47-8859-FEF1ACD5675C}"/>
              </a:ext>
            </a:extLst>
          </p:cNvPr>
          <p:cNvSpPr txBox="1"/>
          <p:nvPr/>
        </p:nvSpPr>
        <p:spPr>
          <a:xfrm>
            <a:off x="2505149" y="279835"/>
            <a:ext cx="9008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Symmetric identity between two genomes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1B2AA8-606B-C940-9E00-CE0C0126F0D9}"/>
              </a:ext>
            </a:extLst>
          </p:cNvPr>
          <p:cNvGrpSpPr/>
          <p:nvPr/>
        </p:nvGrpSpPr>
        <p:grpSpPr>
          <a:xfrm>
            <a:off x="390417" y="2321379"/>
            <a:ext cx="11606373" cy="2411949"/>
            <a:chOff x="390417" y="2321379"/>
            <a:chExt cx="11606373" cy="2411949"/>
          </a:xfrm>
        </p:grpSpPr>
        <p:pic>
          <p:nvPicPr>
            <p:cNvPr id="1026" name="Picture 2" descr="http://jvi.asm.org/content/89/21/10945/F1.large.jpg">
              <a:extLst>
                <a:ext uri="{FF2B5EF4-FFF2-40B4-BE49-F238E27FC236}">
                  <a16:creationId xmlns:a16="http://schemas.microsoft.com/office/drawing/2014/main" id="{908EC30E-5FA3-B04F-9B48-CBF5CE414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17" y="2321379"/>
              <a:ext cx="11606373" cy="2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D80E8E-8791-4A42-99C9-F0110235149D}"/>
                </a:ext>
              </a:extLst>
            </p:cNvPr>
            <p:cNvSpPr/>
            <p:nvPr/>
          </p:nvSpPr>
          <p:spPr>
            <a:xfrm>
              <a:off x="9030984" y="4362923"/>
              <a:ext cx="1745385" cy="370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4E019-E67F-3D4A-A4F2-D2F8B87F4E03}"/>
                </a:ext>
              </a:extLst>
            </p:cNvPr>
            <p:cNvSpPr/>
            <p:nvPr/>
          </p:nvSpPr>
          <p:spPr>
            <a:xfrm>
              <a:off x="5252960" y="2321379"/>
              <a:ext cx="2257450" cy="370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933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5FD6CD-12D8-8B4A-89D8-B32073992E2E}"/>
              </a:ext>
            </a:extLst>
          </p:cNvPr>
          <p:cNvGrpSpPr/>
          <p:nvPr/>
        </p:nvGrpSpPr>
        <p:grpSpPr>
          <a:xfrm>
            <a:off x="8348606" y="459418"/>
            <a:ext cx="3644761" cy="1182501"/>
            <a:chOff x="8348606" y="459418"/>
            <a:chExt cx="3644761" cy="118250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3D2A18-BA89-C944-973E-BFF4138B6305}"/>
                </a:ext>
              </a:extLst>
            </p:cNvPr>
            <p:cNvSpPr txBox="1"/>
            <p:nvPr/>
          </p:nvSpPr>
          <p:spPr>
            <a:xfrm>
              <a:off x="9072317" y="1272587"/>
              <a:ext cx="2006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Non-Type genome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E777EBE-DCD3-7D4A-8C5C-FB1114B94EEC}"/>
                </a:ext>
              </a:extLst>
            </p:cNvPr>
            <p:cNvSpPr/>
            <p:nvPr/>
          </p:nvSpPr>
          <p:spPr>
            <a:xfrm>
              <a:off x="8348606" y="505582"/>
              <a:ext cx="422950" cy="26712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C7DA7C-5D90-EC4B-ADD5-0DF354B99997}"/>
                </a:ext>
              </a:extLst>
            </p:cNvPr>
            <p:cNvSpPr txBox="1"/>
            <p:nvPr/>
          </p:nvSpPr>
          <p:spPr>
            <a:xfrm>
              <a:off x="9072316" y="459418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Species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62DA4C-362B-BB40-B011-1CB35793805F}"/>
                </a:ext>
              </a:extLst>
            </p:cNvPr>
            <p:cNvSpPr/>
            <p:nvPr/>
          </p:nvSpPr>
          <p:spPr>
            <a:xfrm>
              <a:off x="8464080" y="978650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A9B19-79D5-614C-BCF0-3A57787BDA14}"/>
                </a:ext>
              </a:extLst>
            </p:cNvPr>
            <p:cNvSpPr txBox="1"/>
            <p:nvPr/>
          </p:nvSpPr>
          <p:spPr>
            <a:xfrm>
              <a:off x="9072316" y="901772"/>
              <a:ext cx="143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Type genome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F7BBE5-F8F3-E446-9D6F-45114B8F7DD9}"/>
                </a:ext>
              </a:extLst>
            </p:cNvPr>
            <p:cNvSpPr/>
            <p:nvPr/>
          </p:nvSpPr>
          <p:spPr>
            <a:xfrm>
              <a:off x="8464080" y="1383879"/>
              <a:ext cx="208359" cy="2070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BCC109-5532-CA4B-A34A-A00335058FCD}"/>
                </a:ext>
              </a:extLst>
            </p:cNvPr>
            <p:cNvSpPr txBox="1"/>
            <p:nvPr/>
          </p:nvSpPr>
          <p:spPr>
            <a:xfrm>
              <a:off x="11078967" y="459418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36,225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9703CB-61EF-4942-855E-A3DAE3DDF026}"/>
                </a:ext>
              </a:extLst>
            </p:cNvPr>
            <p:cNvSpPr txBox="1"/>
            <p:nvPr/>
          </p:nvSpPr>
          <p:spPr>
            <a:xfrm>
              <a:off x="11078967" y="902514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8,618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3ED05F-C459-5648-8F98-E52FC9950D35}"/>
                </a:ext>
              </a:extLst>
            </p:cNvPr>
            <p:cNvSpPr txBox="1"/>
            <p:nvPr/>
          </p:nvSpPr>
          <p:spPr>
            <a:xfrm>
              <a:off x="10748483" y="1271104"/>
              <a:ext cx="12448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140,026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F55C98B-C79B-2441-8202-7DBB250D6426}"/>
              </a:ext>
            </a:extLst>
          </p:cNvPr>
          <p:cNvGrpSpPr/>
          <p:nvPr/>
        </p:nvGrpSpPr>
        <p:grpSpPr>
          <a:xfrm>
            <a:off x="1062934" y="613195"/>
            <a:ext cx="5586153" cy="934948"/>
            <a:chOff x="1083920" y="531260"/>
            <a:chExt cx="5586153" cy="93494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8B9FAE-317B-514D-997D-C674FDA035B4}"/>
                </a:ext>
              </a:extLst>
            </p:cNvPr>
            <p:cNvSpPr/>
            <p:nvPr/>
          </p:nvSpPr>
          <p:spPr>
            <a:xfrm>
              <a:off x="1335641" y="811658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91865EE-49A8-A541-B168-2F0EBB1E39BF}"/>
                </a:ext>
              </a:extLst>
            </p:cNvPr>
            <p:cNvSpPr/>
            <p:nvPr/>
          </p:nvSpPr>
          <p:spPr>
            <a:xfrm>
              <a:off x="1083920" y="531260"/>
              <a:ext cx="1479479" cy="934948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4B737D-7442-9543-BEE6-9409AB8CCD9E}"/>
                </a:ext>
              </a:extLst>
            </p:cNvPr>
            <p:cNvSpPr/>
            <p:nvPr/>
          </p:nvSpPr>
          <p:spPr>
            <a:xfrm>
              <a:off x="1664412" y="998734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0AE04-D4A5-B944-8422-A1A84C752A5E}"/>
                </a:ext>
              </a:extLst>
            </p:cNvPr>
            <p:cNvSpPr/>
            <p:nvPr/>
          </p:nvSpPr>
          <p:spPr>
            <a:xfrm rot="20534869">
              <a:off x="1335640" y="1155842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2037B3-1D86-CE44-8C51-083BFBFEAA5B}"/>
                </a:ext>
              </a:extLst>
            </p:cNvPr>
            <p:cNvSpPr/>
            <p:nvPr/>
          </p:nvSpPr>
          <p:spPr>
            <a:xfrm>
              <a:off x="1823660" y="657545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4E84DB-60E3-4F45-BB17-BCCC84BC7935}"/>
                </a:ext>
              </a:extLst>
            </p:cNvPr>
            <p:cNvSpPr/>
            <p:nvPr/>
          </p:nvSpPr>
          <p:spPr>
            <a:xfrm>
              <a:off x="2111102" y="985036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F4CA7C4-C0A3-7143-A8DA-2BFC858AD501}"/>
                </a:ext>
              </a:extLst>
            </p:cNvPr>
            <p:cNvSpPr/>
            <p:nvPr/>
          </p:nvSpPr>
          <p:spPr>
            <a:xfrm>
              <a:off x="3137257" y="531260"/>
              <a:ext cx="1479479" cy="93494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4D4D7F-BF59-0C45-AE37-A72F96106F3E}"/>
                </a:ext>
              </a:extLst>
            </p:cNvPr>
            <p:cNvSpPr/>
            <p:nvPr/>
          </p:nvSpPr>
          <p:spPr>
            <a:xfrm>
              <a:off x="4079621" y="757520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F953022-7B73-364C-A33A-1BECB9B6F91E}"/>
                </a:ext>
              </a:extLst>
            </p:cNvPr>
            <p:cNvSpPr/>
            <p:nvPr/>
          </p:nvSpPr>
          <p:spPr>
            <a:xfrm>
              <a:off x="3540355" y="911633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F8E0249-F589-054A-BAD0-E76CEF6CA397}"/>
                </a:ext>
              </a:extLst>
            </p:cNvPr>
            <p:cNvSpPr/>
            <p:nvPr/>
          </p:nvSpPr>
          <p:spPr>
            <a:xfrm>
              <a:off x="5190594" y="531260"/>
              <a:ext cx="1479479" cy="934948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1EF6DA-4061-0642-B397-852588FE37D1}"/>
                </a:ext>
              </a:extLst>
            </p:cNvPr>
            <p:cNvSpPr/>
            <p:nvPr/>
          </p:nvSpPr>
          <p:spPr>
            <a:xfrm>
              <a:off x="5380669" y="1039401"/>
              <a:ext cx="133563" cy="1541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340CF0-0E08-204B-B16B-762CF1D63AAF}"/>
                </a:ext>
              </a:extLst>
            </p:cNvPr>
            <p:cNvSpPr/>
            <p:nvPr/>
          </p:nvSpPr>
          <p:spPr>
            <a:xfrm>
              <a:off x="4146402" y="1102754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AF2A5D8-A9F5-044E-8BDD-96080D6D9A4D}"/>
                </a:ext>
              </a:extLst>
            </p:cNvPr>
            <p:cNvSpPr/>
            <p:nvPr/>
          </p:nvSpPr>
          <p:spPr>
            <a:xfrm>
              <a:off x="3760887" y="1013715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4B90589-D9B0-B844-8479-D665BE7455F9}"/>
              </a:ext>
            </a:extLst>
          </p:cNvPr>
          <p:cNvGrpSpPr/>
          <p:nvPr/>
        </p:nvGrpSpPr>
        <p:grpSpPr>
          <a:xfrm>
            <a:off x="1034590" y="1870239"/>
            <a:ext cx="5586153" cy="2200932"/>
            <a:chOff x="1034591" y="1808985"/>
            <a:chExt cx="5586153" cy="2200932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39B56FF4-1E0F-534D-976E-83F9C96340F1}"/>
                </a:ext>
              </a:extLst>
            </p:cNvPr>
            <p:cNvGrpSpPr/>
            <p:nvPr/>
          </p:nvGrpSpPr>
          <p:grpSpPr>
            <a:xfrm>
              <a:off x="1034591" y="3074969"/>
              <a:ext cx="5586153" cy="934948"/>
              <a:chOff x="1034591" y="3074969"/>
              <a:chExt cx="5586153" cy="93494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1FC50DF-45A4-9344-9D46-762E2DFC4406}"/>
                  </a:ext>
                </a:extLst>
              </p:cNvPr>
              <p:cNvSpPr/>
              <p:nvPr/>
            </p:nvSpPr>
            <p:spPr>
              <a:xfrm>
                <a:off x="5141265" y="3074969"/>
                <a:ext cx="1479479" cy="934948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C4F35AF-4BB7-AF40-9CD7-21D71C12AD0B}"/>
                  </a:ext>
                </a:extLst>
              </p:cNvPr>
              <p:cNvSpPr/>
              <p:nvPr/>
            </p:nvSpPr>
            <p:spPr>
              <a:xfrm>
                <a:off x="5331340" y="3583110"/>
                <a:ext cx="133563" cy="154113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D048E10-2393-E147-9237-681C36D648DF}"/>
                  </a:ext>
                </a:extLst>
              </p:cNvPr>
              <p:cNvGrpSpPr/>
              <p:nvPr/>
            </p:nvGrpSpPr>
            <p:grpSpPr>
              <a:xfrm>
                <a:off x="1034591" y="3074969"/>
                <a:ext cx="1479479" cy="934948"/>
                <a:chOff x="1034591" y="3074969"/>
                <a:chExt cx="1479479" cy="934948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3D6FF19-5A52-1A4B-837F-C75DFC8738A1}"/>
                    </a:ext>
                  </a:extLst>
                </p:cNvPr>
                <p:cNvCxnSpPr>
                  <a:cxnSpLocks/>
                  <a:stCxn id="63" idx="4"/>
                  <a:endCxn id="66" idx="3"/>
                </p:cNvCxnSpPr>
                <p:nvPr/>
              </p:nvCxnSpPr>
              <p:spPr>
                <a:xfrm flipH="1">
                  <a:off x="1324733" y="3509480"/>
                  <a:ext cx="28361" cy="3334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F2043C68-2E33-224E-B2CF-EE078BCC4A8A}"/>
                    </a:ext>
                  </a:extLst>
                </p:cNvPr>
                <p:cNvCxnSpPr>
                  <a:cxnSpLocks/>
                  <a:stCxn id="65" idx="2"/>
                  <a:endCxn id="67" idx="3"/>
                </p:cNvCxnSpPr>
                <p:nvPr/>
              </p:nvCxnSpPr>
              <p:spPr>
                <a:xfrm flipV="1">
                  <a:off x="1615083" y="3332798"/>
                  <a:ext cx="178808" cy="2867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7981712-72F5-7A4E-AF47-380D7779B0F3}"/>
                    </a:ext>
                  </a:extLst>
                </p:cNvPr>
                <p:cNvCxnSpPr>
                  <a:cxnSpLocks/>
                  <a:stCxn id="63" idx="2"/>
                  <a:endCxn id="68" idx="2"/>
                </p:cNvCxnSpPr>
                <p:nvPr/>
              </p:nvCxnSpPr>
              <p:spPr>
                <a:xfrm>
                  <a:off x="1286312" y="3432424"/>
                  <a:ext cx="775461" cy="1733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8E82EE0-56A5-5B4F-84A0-9F45594ECC67}"/>
                    </a:ext>
                  </a:extLst>
                </p:cNvPr>
                <p:cNvGrpSpPr/>
                <p:nvPr/>
              </p:nvGrpSpPr>
              <p:grpSpPr>
                <a:xfrm>
                  <a:off x="1034591" y="3074969"/>
                  <a:ext cx="1479479" cy="934948"/>
                  <a:chOff x="1587353" y="3336105"/>
                  <a:chExt cx="1479479" cy="934948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AC55CB3-0A31-2B4B-8069-62A551935552}"/>
                      </a:ext>
                    </a:extLst>
                  </p:cNvPr>
                  <p:cNvSpPr/>
                  <p:nvPr/>
                </p:nvSpPr>
                <p:spPr>
                  <a:xfrm>
                    <a:off x="1839074" y="3616503"/>
                    <a:ext cx="133563" cy="15411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Rounded Rectangle 63">
                    <a:extLst>
                      <a:ext uri="{FF2B5EF4-FFF2-40B4-BE49-F238E27FC236}">
                        <a16:creationId xmlns:a16="http://schemas.microsoft.com/office/drawing/2014/main" id="{51EE323C-A19E-DE40-B411-E7693FFBCA8A}"/>
                      </a:ext>
                    </a:extLst>
                  </p:cNvPr>
                  <p:cNvSpPr/>
                  <p:nvPr/>
                </p:nvSpPr>
                <p:spPr>
                  <a:xfrm>
                    <a:off x="1587353" y="3336105"/>
                    <a:ext cx="1479479" cy="934948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9E8CE432-E455-C542-90F1-3EBCF5D6F9BF}"/>
                      </a:ext>
                    </a:extLst>
                  </p:cNvPr>
                  <p:cNvSpPr/>
                  <p:nvPr/>
                </p:nvSpPr>
                <p:spPr>
                  <a:xfrm>
                    <a:off x="2167845" y="3803579"/>
                    <a:ext cx="133563" cy="15411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DA69ADE-21A7-C643-999A-2F4467FF1BC2}"/>
                      </a:ext>
                    </a:extLst>
                  </p:cNvPr>
                  <p:cNvSpPr/>
                  <p:nvPr/>
                </p:nvSpPr>
                <p:spPr>
                  <a:xfrm rot="20534869">
                    <a:off x="1839073" y="3960687"/>
                    <a:ext cx="133563" cy="15411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BF74D53D-B8AA-9A43-906C-52B14BF9A59C}"/>
                      </a:ext>
                    </a:extLst>
                  </p:cNvPr>
                  <p:cNvSpPr/>
                  <p:nvPr/>
                </p:nvSpPr>
                <p:spPr>
                  <a:xfrm>
                    <a:off x="2327093" y="3462390"/>
                    <a:ext cx="133563" cy="15411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3890FE4D-FE7D-EC4B-BB35-EFB5EB88DDF5}"/>
                      </a:ext>
                    </a:extLst>
                  </p:cNvPr>
                  <p:cNvSpPr/>
                  <p:nvPr/>
                </p:nvSpPr>
                <p:spPr>
                  <a:xfrm>
                    <a:off x="2614535" y="3789881"/>
                    <a:ext cx="133563" cy="15411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FD2B3DE-B615-E74A-B5DD-6420EE75729D}"/>
                    </a:ext>
                  </a:extLst>
                </p:cNvPr>
                <p:cNvCxnSpPr>
                  <a:cxnSpLocks/>
                  <a:stCxn id="63" idx="6"/>
                  <a:endCxn id="67" idx="2"/>
                </p:cNvCxnSpPr>
                <p:nvPr/>
              </p:nvCxnSpPr>
              <p:spPr>
                <a:xfrm flipV="1">
                  <a:off x="1419875" y="3278311"/>
                  <a:ext cx="354456" cy="15411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EC98D201-B5CC-C642-BA99-1CF353F0A4B8}"/>
                    </a:ext>
                  </a:extLst>
                </p:cNvPr>
                <p:cNvCxnSpPr>
                  <a:cxnSpLocks/>
                  <a:stCxn id="63" idx="5"/>
                  <a:endCxn id="65" idx="2"/>
                </p:cNvCxnSpPr>
                <p:nvPr/>
              </p:nvCxnSpPr>
              <p:spPr>
                <a:xfrm>
                  <a:off x="1400315" y="3486911"/>
                  <a:ext cx="214768" cy="1325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90F1313-9754-CD49-9314-9CC7AAA5292D}"/>
                    </a:ext>
                  </a:extLst>
                </p:cNvPr>
                <p:cNvCxnSpPr>
                  <a:stCxn id="65" idx="2"/>
                  <a:endCxn id="66" idx="7"/>
                </p:cNvCxnSpPr>
                <p:nvPr/>
              </p:nvCxnSpPr>
              <p:spPr>
                <a:xfrm flipH="1">
                  <a:off x="1381452" y="3619500"/>
                  <a:ext cx="233631" cy="908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B99AF35-FDDC-CA45-8E33-953E773B10CE}"/>
                    </a:ext>
                  </a:extLst>
                </p:cNvPr>
                <p:cNvCxnSpPr>
                  <a:cxnSpLocks/>
                  <a:stCxn id="66" idx="6"/>
                  <a:endCxn id="68" idx="3"/>
                </p:cNvCxnSpPr>
                <p:nvPr/>
              </p:nvCxnSpPr>
              <p:spPr>
                <a:xfrm flipV="1">
                  <a:off x="1416694" y="3660289"/>
                  <a:ext cx="664639" cy="959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A6578FC7-BD6C-A141-99B3-4A9D5F18A480}"/>
                    </a:ext>
                  </a:extLst>
                </p:cNvPr>
                <p:cNvCxnSpPr>
                  <a:stCxn id="68" idx="1"/>
                  <a:endCxn id="67" idx="5"/>
                </p:cNvCxnSpPr>
                <p:nvPr/>
              </p:nvCxnSpPr>
              <p:spPr>
                <a:xfrm flipH="1" flipV="1">
                  <a:off x="1888334" y="3332798"/>
                  <a:ext cx="192999" cy="2185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947E616-58A7-084C-AAE0-50CCF6A313CD}"/>
                    </a:ext>
                  </a:extLst>
                </p:cNvPr>
                <p:cNvCxnSpPr>
                  <a:stCxn id="65" idx="6"/>
                  <a:endCxn id="68" idx="2"/>
                </p:cNvCxnSpPr>
                <p:nvPr/>
              </p:nvCxnSpPr>
              <p:spPr>
                <a:xfrm flipV="1">
                  <a:off x="1748646" y="3605802"/>
                  <a:ext cx="313127" cy="1369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0125B490-358C-4D44-B479-9A9AE0851502}"/>
                    </a:ext>
                  </a:extLst>
                </p:cNvPr>
                <p:cNvCxnSpPr>
                  <a:stCxn id="66" idx="7"/>
                  <a:endCxn id="67" idx="3"/>
                </p:cNvCxnSpPr>
                <p:nvPr/>
              </p:nvCxnSpPr>
              <p:spPr>
                <a:xfrm flipV="1">
                  <a:off x="1381452" y="3332798"/>
                  <a:ext cx="412439" cy="37751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07A4FCE7-29C4-D74B-BE81-3B88F550FD88}"/>
                  </a:ext>
                </a:extLst>
              </p:cNvPr>
              <p:cNvGrpSpPr/>
              <p:nvPr/>
            </p:nvGrpSpPr>
            <p:grpSpPr>
              <a:xfrm>
                <a:off x="3087928" y="3074969"/>
                <a:ext cx="1479479" cy="934948"/>
                <a:chOff x="3087928" y="3074969"/>
                <a:chExt cx="1479479" cy="934948"/>
              </a:xfrm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F41C55AA-1FA4-2540-A26E-6823D25F4A7D}"/>
                    </a:ext>
                  </a:extLst>
                </p:cNvPr>
                <p:cNvSpPr/>
                <p:nvPr/>
              </p:nvSpPr>
              <p:spPr>
                <a:xfrm>
                  <a:off x="3087928" y="3074969"/>
                  <a:ext cx="1479479" cy="934948"/>
                </a:xfrm>
                <a:prstGeom prst="roundRect">
                  <a:avLst/>
                </a:prstGeom>
                <a:noFill/>
                <a:ln w="28575">
                  <a:solidFill>
                    <a:srgbClr val="C0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9AA983D-92D9-D94B-AD84-DD9B9352FBB2}"/>
                    </a:ext>
                  </a:extLst>
                </p:cNvPr>
                <p:cNvSpPr/>
                <p:nvPr/>
              </p:nvSpPr>
              <p:spPr>
                <a:xfrm>
                  <a:off x="4030292" y="3301229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48F9D02-4798-0448-8028-B5B4670D1F6D}"/>
                    </a:ext>
                  </a:extLst>
                </p:cNvPr>
                <p:cNvSpPr/>
                <p:nvPr/>
              </p:nvSpPr>
              <p:spPr>
                <a:xfrm>
                  <a:off x="3491026" y="3455342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16D81F8-8659-0A43-930C-59BC2F51F9ED}"/>
                    </a:ext>
                  </a:extLst>
                </p:cNvPr>
                <p:cNvSpPr/>
                <p:nvPr/>
              </p:nvSpPr>
              <p:spPr>
                <a:xfrm>
                  <a:off x="4097073" y="3646463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C7CE20F-8457-CE4B-9195-3F1DE165B76A}"/>
                    </a:ext>
                  </a:extLst>
                </p:cNvPr>
                <p:cNvSpPr/>
                <p:nvPr/>
              </p:nvSpPr>
              <p:spPr>
                <a:xfrm>
                  <a:off x="3705961" y="3631210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4A2FBAF-2934-0948-8797-55275EDA1F9B}"/>
                    </a:ext>
                  </a:extLst>
                </p:cNvPr>
                <p:cNvCxnSpPr>
                  <a:stCxn id="58" idx="6"/>
                  <a:endCxn id="62" idx="1"/>
                </p:cNvCxnSpPr>
                <p:nvPr/>
              </p:nvCxnSpPr>
              <p:spPr>
                <a:xfrm>
                  <a:off x="3624589" y="3532399"/>
                  <a:ext cx="100932" cy="1213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379599E-5CE6-C04B-BF85-82EA6273B6FA}"/>
                    </a:ext>
                  </a:extLst>
                </p:cNvPr>
                <p:cNvCxnSpPr>
                  <a:stCxn id="58" idx="7"/>
                  <a:endCxn id="57" idx="2"/>
                </p:cNvCxnSpPr>
                <p:nvPr/>
              </p:nvCxnSpPr>
              <p:spPr>
                <a:xfrm flipV="1">
                  <a:off x="3605029" y="3378286"/>
                  <a:ext cx="425263" cy="996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2ED2FAA4-2BF7-684D-8549-09B9EA731752}"/>
                    </a:ext>
                  </a:extLst>
                </p:cNvPr>
                <p:cNvCxnSpPr>
                  <a:cxnSpLocks/>
                  <a:stCxn id="58" idx="6"/>
                  <a:endCxn id="61" idx="1"/>
                </p:cNvCxnSpPr>
                <p:nvPr/>
              </p:nvCxnSpPr>
              <p:spPr>
                <a:xfrm>
                  <a:off x="3624589" y="3532399"/>
                  <a:ext cx="492044" cy="13663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49726B3-6BBF-B94F-B7A9-33163EE21EA2}"/>
                    </a:ext>
                  </a:extLst>
                </p:cNvPr>
                <p:cNvCxnSpPr>
                  <a:stCxn id="62" idx="7"/>
                  <a:endCxn id="57" idx="3"/>
                </p:cNvCxnSpPr>
                <p:nvPr/>
              </p:nvCxnSpPr>
              <p:spPr>
                <a:xfrm flipV="1">
                  <a:off x="3819964" y="3432773"/>
                  <a:ext cx="229888" cy="2210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5C34D755-06FB-EE42-A0CA-157987CD8D0A}"/>
                    </a:ext>
                  </a:extLst>
                </p:cNvPr>
                <p:cNvCxnSpPr>
                  <a:stCxn id="61" idx="0"/>
                  <a:endCxn id="57" idx="4"/>
                </p:cNvCxnSpPr>
                <p:nvPr/>
              </p:nvCxnSpPr>
              <p:spPr>
                <a:xfrm flipH="1" flipV="1">
                  <a:off x="4097074" y="3455342"/>
                  <a:ext cx="66781" cy="19112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654A112-1AA7-B043-B8AD-96B633D328F0}"/>
                    </a:ext>
                  </a:extLst>
                </p:cNvPr>
                <p:cNvCxnSpPr>
                  <a:stCxn id="61" idx="2"/>
                  <a:endCxn id="62" idx="6"/>
                </p:cNvCxnSpPr>
                <p:nvPr/>
              </p:nvCxnSpPr>
              <p:spPr>
                <a:xfrm flipH="1" flipV="1">
                  <a:off x="3839524" y="3708267"/>
                  <a:ext cx="257549" cy="152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0A961D7-C6CA-9948-A0C7-AA75BE3425B2}"/>
                  </a:ext>
                </a:extLst>
              </p:cNvPr>
              <p:cNvCxnSpPr>
                <a:stCxn id="57" idx="6"/>
                <a:endCxn id="60" idx="2"/>
              </p:cNvCxnSpPr>
              <p:nvPr/>
            </p:nvCxnSpPr>
            <p:spPr>
              <a:xfrm>
                <a:off x="4163855" y="3378286"/>
                <a:ext cx="1167485" cy="2818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82C731-8491-E743-B44F-283F7740DEF6}"/>
                  </a:ext>
                </a:extLst>
              </p:cNvPr>
              <p:cNvCxnSpPr>
                <a:stCxn id="61" idx="6"/>
                <a:endCxn id="60" idx="2"/>
              </p:cNvCxnSpPr>
              <p:nvPr/>
            </p:nvCxnSpPr>
            <p:spPr>
              <a:xfrm flipV="1">
                <a:off x="4230636" y="3660167"/>
                <a:ext cx="1100704" cy="63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43E63AB-A0BE-8743-BD0F-18B524A17213}"/>
                  </a:ext>
                </a:extLst>
              </p:cNvPr>
              <p:cNvCxnSpPr>
                <a:stCxn id="62" idx="6"/>
                <a:endCxn id="60" idx="7"/>
              </p:cNvCxnSpPr>
              <p:nvPr/>
            </p:nvCxnSpPr>
            <p:spPr>
              <a:xfrm flipV="1">
                <a:off x="3839524" y="3605679"/>
                <a:ext cx="1605819" cy="102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FEBD828-C9E3-6A42-A4ED-F734EDDEEB47}"/>
                  </a:ext>
                </a:extLst>
              </p:cNvPr>
              <p:cNvCxnSpPr>
                <a:stCxn id="58" idx="6"/>
                <a:endCxn id="60" idx="1"/>
              </p:cNvCxnSpPr>
              <p:nvPr/>
            </p:nvCxnSpPr>
            <p:spPr>
              <a:xfrm>
                <a:off x="3624589" y="3532399"/>
                <a:ext cx="1726311" cy="73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75955C8-147A-1F4E-B5FF-1908B308C348}"/>
                  </a:ext>
                </a:extLst>
              </p:cNvPr>
              <p:cNvCxnSpPr>
                <a:stCxn id="68" idx="6"/>
                <a:endCxn id="58" idx="2"/>
              </p:cNvCxnSpPr>
              <p:nvPr/>
            </p:nvCxnSpPr>
            <p:spPr>
              <a:xfrm flipV="1">
                <a:off x="2195336" y="3532399"/>
                <a:ext cx="1295690" cy="73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687C735-418C-D941-8A35-DF3EE50B549C}"/>
                  </a:ext>
                </a:extLst>
              </p:cNvPr>
              <p:cNvCxnSpPr>
                <a:stCxn id="67" idx="6"/>
                <a:endCxn id="58" idx="2"/>
              </p:cNvCxnSpPr>
              <p:nvPr/>
            </p:nvCxnSpPr>
            <p:spPr>
              <a:xfrm>
                <a:off x="1907894" y="3278311"/>
                <a:ext cx="1583132" cy="2540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877A4E4-1344-264C-AA00-4DBBF04E886B}"/>
                  </a:ext>
                </a:extLst>
              </p:cNvPr>
              <p:cNvCxnSpPr>
                <a:stCxn id="66" idx="5"/>
                <a:endCxn id="62" idx="2"/>
              </p:cNvCxnSpPr>
              <p:nvPr/>
            </p:nvCxnSpPr>
            <p:spPr>
              <a:xfrm flipV="1">
                <a:off x="1414679" y="3708267"/>
                <a:ext cx="2291282" cy="10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D219377-A555-014E-9547-E238CC1F9A7F}"/>
                  </a:ext>
                </a:extLst>
              </p:cNvPr>
              <p:cNvCxnSpPr>
                <a:stCxn id="63" idx="0"/>
                <a:endCxn id="57" idx="0"/>
              </p:cNvCxnSpPr>
              <p:nvPr/>
            </p:nvCxnSpPr>
            <p:spPr>
              <a:xfrm flipV="1">
                <a:off x="1353094" y="3301229"/>
                <a:ext cx="2743980" cy="54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3944518-F885-8448-AE63-C29E8F16BE2E}"/>
                </a:ext>
              </a:extLst>
            </p:cNvPr>
            <p:cNvGrpSpPr/>
            <p:nvPr/>
          </p:nvGrpSpPr>
          <p:grpSpPr>
            <a:xfrm>
              <a:off x="2625529" y="1808985"/>
              <a:ext cx="2502932" cy="986319"/>
              <a:chOff x="2625529" y="1808985"/>
              <a:chExt cx="2502932" cy="986319"/>
            </a:xfrm>
          </p:grpSpPr>
          <p:sp>
            <p:nvSpPr>
              <p:cNvPr id="160" name="Down Arrow 159">
                <a:extLst>
                  <a:ext uri="{FF2B5EF4-FFF2-40B4-BE49-F238E27FC236}">
                    <a16:creationId xmlns:a16="http://schemas.microsoft.com/office/drawing/2014/main" id="{80E80FF3-EDFE-0F47-923B-E3E738085496}"/>
                  </a:ext>
                </a:extLst>
              </p:cNvPr>
              <p:cNvSpPr/>
              <p:nvPr/>
            </p:nvSpPr>
            <p:spPr>
              <a:xfrm>
                <a:off x="3565246" y="1808985"/>
                <a:ext cx="623499" cy="986319"/>
              </a:xfrm>
              <a:prstGeom prst="downArrow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70096F7A-C655-D845-8B9E-13F6930EA988}"/>
                  </a:ext>
                </a:extLst>
              </p:cNvPr>
              <p:cNvSpPr/>
              <p:nvPr/>
            </p:nvSpPr>
            <p:spPr>
              <a:xfrm>
                <a:off x="2625529" y="1974986"/>
                <a:ext cx="2502932" cy="39727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Compute symmetric identity (all-vs-all)</a:t>
                </a:r>
              </a:p>
            </p:txBody>
          </p: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85A17BB-49A4-594D-9FEE-DBD2BC6BEB8B}"/>
              </a:ext>
            </a:extLst>
          </p:cNvPr>
          <p:cNvGrpSpPr/>
          <p:nvPr/>
        </p:nvGrpSpPr>
        <p:grpSpPr>
          <a:xfrm>
            <a:off x="1160980" y="4361394"/>
            <a:ext cx="4740129" cy="2472520"/>
            <a:chOff x="1160980" y="4361394"/>
            <a:chExt cx="4740129" cy="247252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0864338-273E-734A-BF07-DC6B827B0383}"/>
                </a:ext>
              </a:extLst>
            </p:cNvPr>
            <p:cNvGrpSpPr/>
            <p:nvPr/>
          </p:nvGrpSpPr>
          <p:grpSpPr>
            <a:xfrm>
              <a:off x="2576201" y="4361394"/>
              <a:ext cx="2502932" cy="986319"/>
              <a:chOff x="2625529" y="1808985"/>
              <a:chExt cx="2502932" cy="986319"/>
            </a:xfrm>
          </p:grpSpPr>
          <p:sp>
            <p:nvSpPr>
              <p:cNvPr id="164" name="Down Arrow 163">
                <a:extLst>
                  <a:ext uri="{FF2B5EF4-FFF2-40B4-BE49-F238E27FC236}">
                    <a16:creationId xmlns:a16="http://schemas.microsoft.com/office/drawing/2014/main" id="{1DDA6DDB-75FD-A048-A10B-A3B4AF3F6D7A}"/>
                  </a:ext>
                </a:extLst>
              </p:cNvPr>
              <p:cNvSpPr/>
              <p:nvPr/>
            </p:nvSpPr>
            <p:spPr>
              <a:xfrm>
                <a:off x="3565246" y="1808985"/>
                <a:ext cx="623499" cy="986319"/>
              </a:xfrm>
              <a:prstGeom prst="downArrow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BC714BD-54DF-A14D-9DA4-B39C0B98F31A}"/>
                  </a:ext>
                </a:extLst>
              </p:cNvPr>
              <p:cNvSpPr/>
              <p:nvPr/>
            </p:nvSpPr>
            <p:spPr>
              <a:xfrm>
                <a:off x="2625529" y="1974986"/>
                <a:ext cx="2502932" cy="39727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555333D-A3B8-D944-A4D2-AF2C4A5DE90E}"/>
                </a:ext>
              </a:extLst>
            </p:cNvPr>
            <p:cNvSpPr/>
            <p:nvPr/>
          </p:nvSpPr>
          <p:spPr>
            <a:xfrm>
              <a:off x="1160980" y="5239821"/>
              <a:ext cx="1415221" cy="1541964"/>
            </a:xfrm>
            <a:custGeom>
              <a:avLst/>
              <a:gdLst>
                <a:gd name="connsiteX0" fmla="*/ 643474 w 1150704"/>
                <a:gd name="connsiteY0" fmla="*/ 51554 h 1408583"/>
                <a:gd name="connsiteX1" fmla="*/ 1146908 w 1150704"/>
                <a:gd name="connsiteY1" fmla="*/ 1222808 h 1408583"/>
                <a:gd name="connsiteX2" fmla="*/ 376346 w 1150704"/>
                <a:gd name="connsiteY2" fmla="*/ 1315275 h 1408583"/>
                <a:gd name="connsiteX3" fmla="*/ 6476 w 1150704"/>
                <a:gd name="connsiteY3" fmla="*/ 318682 h 1408583"/>
                <a:gd name="connsiteX4" fmla="*/ 643474 w 1150704"/>
                <a:gd name="connsiteY4" fmla="*/ 51554 h 140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704" h="1408583">
                  <a:moveTo>
                    <a:pt x="643474" y="51554"/>
                  </a:moveTo>
                  <a:cubicBezTo>
                    <a:pt x="833546" y="202242"/>
                    <a:pt x="1191429" y="1012188"/>
                    <a:pt x="1146908" y="1222808"/>
                  </a:cubicBezTo>
                  <a:cubicBezTo>
                    <a:pt x="1102387" y="1433428"/>
                    <a:pt x="566418" y="1465963"/>
                    <a:pt x="376346" y="1315275"/>
                  </a:cubicBezTo>
                  <a:cubicBezTo>
                    <a:pt x="186274" y="1164587"/>
                    <a:pt x="-41470" y="529302"/>
                    <a:pt x="6476" y="318682"/>
                  </a:cubicBezTo>
                  <a:cubicBezTo>
                    <a:pt x="54422" y="108062"/>
                    <a:pt x="453402" y="-99134"/>
                    <a:pt x="643474" y="51554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67F1A5D-772C-8C47-9EAA-A685573555D0}"/>
                </a:ext>
              </a:extLst>
            </p:cNvPr>
            <p:cNvSpPr/>
            <p:nvPr/>
          </p:nvSpPr>
          <p:spPr>
            <a:xfrm>
              <a:off x="2880482" y="5442147"/>
              <a:ext cx="1514645" cy="1339638"/>
            </a:xfrm>
            <a:custGeom>
              <a:avLst/>
              <a:gdLst>
                <a:gd name="connsiteX0" fmla="*/ 1224914 w 1227502"/>
                <a:gd name="connsiteY0" fmla="*/ 155255 h 1301163"/>
                <a:gd name="connsiteX1" fmla="*/ 742029 w 1227502"/>
                <a:gd name="connsiteY1" fmla="*/ 1275138 h 1301163"/>
                <a:gd name="connsiteX2" fmla="*/ 2290 w 1227502"/>
                <a:gd name="connsiteY2" fmla="*/ 874446 h 1301163"/>
                <a:gd name="connsiteX3" fmla="*/ 536546 w 1227502"/>
                <a:gd name="connsiteY3" fmla="*/ 83335 h 1301163"/>
                <a:gd name="connsiteX4" fmla="*/ 1224914 w 1227502"/>
                <a:gd name="connsiteY4" fmla="*/ 155255 h 130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02" h="1301163">
                  <a:moveTo>
                    <a:pt x="1224914" y="155255"/>
                  </a:moveTo>
                  <a:cubicBezTo>
                    <a:pt x="1259161" y="353889"/>
                    <a:pt x="945800" y="1155273"/>
                    <a:pt x="742029" y="1275138"/>
                  </a:cubicBezTo>
                  <a:cubicBezTo>
                    <a:pt x="538258" y="1395003"/>
                    <a:pt x="36537" y="1073080"/>
                    <a:pt x="2290" y="874446"/>
                  </a:cubicBezTo>
                  <a:cubicBezTo>
                    <a:pt x="-31957" y="675812"/>
                    <a:pt x="325926" y="199775"/>
                    <a:pt x="536546" y="83335"/>
                  </a:cubicBezTo>
                  <a:cubicBezTo>
                    <a:pt x="747166" y="-33105"/>
                    <a:pt x="1190667" y="-43379"/>
                    <a:pt x="1224914" y="1552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7CB0DF0-A362-B540-AF6F-F283856E7EC0}"/>
                </a:ext>
              </a:extLst>
            </p:cNvPr>
            <p:cNvSpPr/>
            <p:nvPr/>
          </p:nvSpPr>
          <p:spPr>
            <a:xfrm>
              <a:off x="4860228" y="5321069"/>
              <a:ext cx="1040881" cy="1512845"/>
            </a:xfrm>
            <a:custGeom>
              <a:avLst/>
              <a:gdLst>
                <a:gd name="connsiteX0" fmla="*/ 608272 w 1040881"/>
                <a:gd name="connsiteY0" fmla="*/ 142598 h 1512845"/>
                <a:gd name="connsiteX1" fmla="*/ 1029512 w 1040881"/>
                <a:gd name="connsiteY1" fmla="*/ 1231659 h 1512845"/>
                <a:gd name="connsiteX2" fmla="*/ 145935 w 1040881"/>
                <a:gd name="connsiteY2" fmla="*/ 1437142 h 1512845"/>
                <a:gd name="connsiteX3" fmla="*/ 43193 w 1040881"/>
                <a:gd name="connsiteY3" fmla="*/ 152872 h 1512845"/>
                <a:gd name="connsiteX4" fmla="*/ 608272 w 1040881"/>
                <a:gd name="connsiteY4" fmla="*/ 142598 h 151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81" h="1512845">
                  <a:moveTo>
                    <a:pt x="608272" y="142598"/>
                  </a:moveTo>
                  <a:cubicBezTo>
                    <a:pt x="772659" y="322396"/>
                    <a:pt x="1106568" y="1015902"/>
                    <a:pt x="1029512" y="1231659"/>
                  </a:cubicBezTo>
                  <a:cubicBezTo>
                    <a:pt x="952456" y="1447416"/>
                    <a:pt x="310321" y="1616940"/>
                    <a:pt x="145935" y="1437142"/>
                  </a:cubicBezTo>
                  <a:cubicBezTo>
                    <a:pt x="-18452" y="1257344"/>
                    <a:pt x="-30439" y="366917"/>
                    <a:pt x="43193" y="152872"/>
                  </a:cubicBezTo>
                  <a:cubicBezTo>
                    <a:pt x="116825" y="-61173"/>
                    <a:pt x="443885" y="-37200"/>
                    <a:pt x="608272" y="14259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A26E85B-5AEF-E842-9657-9D4AC8569002}"/>
                </a:ext>
              </a:extLst>
            </p:cNvPr>
            <p:cNvSpPr txBox="1"/>
            <p:nvPr/>
          </p:nvSpPr>
          <p:spPr>
            <a:xfrm>
              <a:off x="4971743" y="5373201"/>
              <a:ext cx="31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B2F122E-C36A-5146-AED1-68062DB0981D}"/>
                </a:ext>
              </a:extLst>
            </p:cNvPr>
            <p:cNvSpPr txBox="1"/>
            <p:nvPr/>
          </p:nvSpPr>
          <p:spPr>
            <a:xfrm>
              <a:off x="1445694" y="5237990"/>
              <a:ext cx="31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00FD721-3037-6D4A-8B4B-572D02966BAB}"/>
                </a:ext>
              </a:extLst>
            </p:cNvPr>
            <p:cNvSpPr txBox="1"/>
            <p:nvPr/>
          </p:nvSpPr>
          <p:spPr>
            <a:xfrm>
              <a:off x="3540355" y="5465081"/>
              <a:ext cx="31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125D03B-0E06-9A48-AC21-B5FF243241B5}"/>
                </a:ext>
              </a:extLst>
            </p:cNvPr>
            <p:cNvCxnSpPr>
              <a:cxnSpLocks/>
              <a:stCxn id="193" idx="4"/>
              <a:endCxn id="196" idx="3"/>
            </p:cNvCxnSpPr>
            <p:nvPr/>
          </p:nvCxnSpPr>
          <p:spPr>
            <a:xfrm flipH="1">
              <a:off x="1527940" y="6059512"/>
              <a:ext cx="28361" cy="33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D3A4EE-6962-284F-BD6C-5CFD287DFD5B}"/>
                </a:ext>
              </a:extLst>
            </p:cNvPr>
            <p:cNvCxnSpPr>
              <a:cxnSpLocks/>
              <a:stCxn id="195" idx="2"/>
              <a:endCxn id="197" idx="3"/>
            </p:cNvCxnSpPr>
            <p:nvPr/>
          </p:nvCxnSpPr>
          <p:spPr>
            <a:xfrm flipH="1" flipV="1">
              <a:off x="1997098" y="5882830"/>
              <a:ext cx="17453" cy="5841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5309A8D-0B99-C240-99BC-E3895BF95AFC}"/>
                </a:ext>
              </a:extLst>
            </p:cNvPr>
            <p:cNvCxnSpPr>
              <a:cxnSpLocks/>
              <a:stCxn id="193" idx="2"/>
              <a:endCxn id="198" idx="2"/>
            </p:cNvCxnSpPr>
            <p:nvPr/>
          </p:nvCxnSpPr>
          <p:spPr>
            <a:xfrm>
              <a:off x="1489519" y="5982456"/>
              <a:ext cx="775461" cy="173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7E5A28A-5892-5E49-8E76-7056E69080FE}"/>
                </a:ext>
              </a:extLst>
            </p:cNvPr>
            <p:cNvSpPr/>
            <p:nvPr/>
          </p:nvSpPr>
          <p:spPr>
            <a:xfrm>
              <a:off x="1489519" y="5905399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7C81745-5AAA-5643-8028-D4FBE9E968E6}"/>
                </a:ext>
              </a:extLst>
            </p:cNvPr>
            <p:cNvSpPr/>
            <p:nvPr/>
          </p:nvSpPr>
          <p:spPr>
            <a:xfrm>
              <a:off x="2014551" y="6389918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16B4AEF-413A-B34B-8BF3-C0127AEFC832}"/>
                </a:ext>
              </a:extLst>
            </p:cNvPr>
            <p:cNvSpPr/>
            <p:nvPr/>
          </p:nvSpPr>
          <p:spPr>
            <a:xfrm rot="20534869">
              <a:off x="1489518" y="6249583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46F636-D97C-6146-8E14-986E4B2A7890}"/>
                </a:ext>
              </a:extLst>
            </p:cNvPr>
            <p:cNvSpPr/>
            <p:nvPr/>
          </p:nvSpPr>
          <p:spPr>
            <a:xfrm>
              <a:off x="1977538" y="5751286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BB21D3E-2564-8043-BB5A-48AA904B1F97}"/>
                </a:ext>
              </a:extLst>
            </p:cNvPr>
            <p:cNvSpPr/>
            <p:nvPr/>
          </p:nvSpPr>
          <p:spPr>
            <a:xfrm>
              <a:off x="2264980" y="6078777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E4BBF79-B447-6847-BDE5-446B107D3D35}"/>
                </a:ext>
              </a:extLst>
            </p:cNvPr>
            <p:cNvCxnSpPr>
              <a:cxnSpLocks/>
              <a:stCxn id="193" idx="6"/>
              <a:endCxn id="197" idx="2"/>
            </p:cNvCxnSpPr>
            <p:nvPr/>
          </p:nvCxnSpPr>
          <p:spPr>
            <a:xfrm flipV="1">
              <a:off x="1623082" y="5828343"/>
              <a:ext cx="354456" cy="154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7CF49A4-4A6E-B34B-A657-FE3A09A2FD18}"/>
                </a:ext>
              </a:extLst>
            </p:cNvPr>
            <p:cNvCxnSpPr>
              <a:cxnSpLocks/>
              <a:stCxn id="193" idx="5"/>
              <a:endCxn id="195" idx="2"/>
            </p:cNvCxnSpPr>
            <p:nvPr/>
          </p:nvCxnSpPr>
          <p:spPr>
            <a:xfrm>
              <a:off x="1603522" y="6036943"/>
              <a:ext cx="411029" cy="430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1EF9D24-9A37-474C-BCE8-DD569C25736A}"/>
                </a:ext>
              </a:extLst>
            </p:cNvPr>
            <p:cNvCxnSpPr>
              <a:cxnSpLocks/>
              <a:stCxn id="195" idx="2"/>
              <a:endCxn id="196" idx="7"/>
            </p:cNvCxnSpPr>
            <p:nvPr/>
          </p:nvCxnSpPr>
          <p:spPr>
            <a:xfrm flipH="1" flipV="1">
              <a:off x="1584659" y="6260349"/>
              <a:ext cx="429892" cy="20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CAF2A2D-E67F-F248-80EC-86C1D43806F7}"/>
                </a:ext>
              </a:extLst>
            </p:cNvPr>
            <p:cNvCxnSpPr>
              <a:cxnSpLocks/>
              <a:stCxn id="196" idx="6"/>
              <a:endCxn id="198" idx="3"/>
            </p:cNvCxnSpPr>
            <p:nvPr/>
          </p:nvCxnSpPr>
          <p:spPr>
            <a:xfrm flipV="1">
              <a:off x="1619901" y="6210321"/>
              <a:ext cx="664639" cy="95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2F21833-B29F-7E4B-9783-CE7A3BF16110}"/>
                </a:ext>
              </a:extLst>
            </p:cNvPr>
            <p:cNvCxnSpPr>
              <a:cxnSpLocks/>
              <a:stCxn id="198" idx="1"/>
              <a:endCxn id="197" idx="5"/>
            </p:cNvCxnSpPr>
            <p:nvPr/>
          </p:nvCxnSpPr>
          <p:spPr>
            <a:xfrm flipH="1" flipV="1">
              <a:off x="2091541" y="5882830"/>
              <a:ext cx="192999" cy="2185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5F3750E-7737-AF4A-9110-BCA510C75C50}"/>
                </a:ext>
              </a:extLst>
            </p:cNvPr>
            <p:cNvCxnSpPr>
              <a:cxnSpLocks/>
              <a:stCxn id="195" idx="6"/>
              <a:endCxn id="198" idx="2"/>
            </p:cNvCxnSpPr>
            <p:nvPr/>
          </p:nvCxnSpPr>
          <p:spPr>
            <a:xfrm flipV="1">
              <a:off x="2148114" y="6155834"/>
              <a:ext cx="116866" cy="311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1461036-3C30-EB44-AB85-ACC3999210CD}"/>
                </a:ext>
              </a:extLst>
            </p:cNvPr>
            <p:cNvCxnSpPr>
              <a:cxnSpLocks/>
              <a:stCxn id="196" idx="7"/>
              <a:endCxn id="197" idx="3"/>
            </p:cNvCxnSpPr>
            <p:nvPr/>
          </p:nvCxnSpPr>
          <p:spPr>
            <a:xfrm flipV="1">
              <a:off x="1584659" y="5882830"/>
              <a:ext cx="412439" cy="377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DB28160-7681-EF4A-932E-FEC4C5232EFE}"/>
                </a:ext>
              </a:extLst>
            </p:cNvPr>
            <p:cNvGrpSpPr/>
            <p:nvPr/>
          </p:nvGrpSpPr>
          <p:grpSpPr>
            <a:xfrm>
              <a:off x="3038303" y="5869576"/>
              <a:ext cx="977864" cy="599909"/>
              <a:chOff x="8841724" y="4638081"/>
              <a:chExt cx="977864" cy="599909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9A24633B-90D6-2F47-980A-35D7BE88E48B}"/>
                  </a:ext>
                </a:extLst>
              </p:cNvPr>
              <p:cNvSpPr/>
              <p:nvPr/>
            </p:nvSpPr>
            <p:spPr>
              <a:xfrm>
                <a:off x="9380990" y="4638081"/>
                <a:ext cx="133563" cy="154113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4115497-4F53-784D-A634-1C13BC23E4CB}"/>
                  </a:ext>
                </a:extLst>
              </p:cNvPr>
              <p:cNvSpPr/>
              <p:nvPr/>
            </p:nvSpPr>
            <p:spPr>
              <a:xfrm>
                <a:off x="8841724" y="4792194"/>
                <a:ext cx="133563" cy="154113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0015DA5-6CC7-754D-ABD5-69F6C4600879}"/>
                  </a:ext>
                </a:extLst>
              </p:cNvPr>
              <p:cNvSpPr/>
              <p:nvPr/>
            </p:nvSpPr>
            <p:spPr>
              <a:xfrm>
                <a:off x="9686025" y="5083877"/>
                <a:ext cx="133563" cy="1541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3E7594F-EAB6-7D4A-9277-D3006B714248}"/>
                  </a:ext>
                </a:extLst>
              </p:cNvPr>
              <p:cNvSpPr/>
              <p:nvPr/>
            </p:nvSpPr>
            <p:spPr>
              <a:xfrm>
                <a:off x="9056659" y="4968062"/>
                <a:ext cx="133563" cy="154113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1E06610-2593-0345-8835-D07E8B77423A}"/>
                  </a:ext>
                </a:extLst>
              </p:cNvPr>
              <p:cNvCxnSpPr>
                <a:stCxn id="208" idx="6"/>
                <a:endCxn id="210" idx="1"/>
              </p:cNvCxnSpPr>
              <p:nvPr/>
            </p:nvCxnSpPr>
            <p:spPr>
              <a:xfrm>
                <a:off x="8975287" y="4869251"/>
                <a:ext cx="100932" cy="1213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A6AA408-E2BB-0B45-B102-E2CC7C8850E3}"/>
                  </a:ext>
                </a:extLst>
              </p:cNvPr>
              <p:cNvCxnSpPr>
                <a:stCxn id="208" idx="7"/>
                <a:endCxn id="207" idx="2"/>
              </p:cNvCxnSpPr>
              <p:nvPr/>
            </p:nvCxnSpPr>
            <p:spPr>
              <a:xfrm flipV="1">
                <a:off x="8955727" y="4715138"/>
                <a:ext cx="425263" cy="99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CFA31F5-5331-204C-87B5-416A5C13C186}"/>
                  </a:ext>
                </a:extLst>
              </p:cNvPr>
              <p:cNvCxnSpPr>
                <a:cxnSpLocks/>
                <a:stCxn id="208" idx="6"/>
                <a:endCxn id="209" idx="1"/>
              </p:cNvCxnSpPr>
              <p:nvPr/>
            </p:nvCxnSpPr>
            <p:spPr>
              <a:xfrm>
                <a:off x="8975287" y="4869251"/>
                <a:ext cx="730298" cy="2371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2618E7E-C64D-4E45-9D4E-30339DDFDC7D}"/>
                  </a:ext>
                </a:extLst>
              </p:cNvPr>
              <p:cNvCxnSpPr>
                <a:stCxn id="210" idx="7"/>
                <a:endCxn id="207" idx="3"/>
              </p:cNvCxnSpPr>
              <p:nvPr/>
            </p:nvCxnSpPr>
            <p:spPr>
              <a:xfrm flipV="1">
                <a:off x="9170662" y="4769625"/>
                <a:ext cx="229888" cy="2210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5A4E3CE-9112-E84F-BFCB-02E204FB4028}"/>
                  </a:ext>
                </a:extLst>
              </p:cNvPr>
              <p:cNvCxnSpPr>
                <a:cxnSpLocks/>
                <a:stCxn id="209" idx="0"/>
                <a:endCxn id="207" idx="4"/>
              </p:cNvCxnSpPr>
              <p:nvPr/>
            </p:nvCxnSpPr>
            <p:spPr>
              <a:xfrm flipH="1" flipV="1">
                <a:off x="9447772" y="4792194"/>
                <a:ext cx="305035" cy="291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89B71BF-722C-324C-BEF2-B6BD328DE199}"/>
                  </a:ext>
                </a:extLst>
              </p:cNvPr>
              <p:cNvCxnSpPr>
                <a:cxnSpLocks/>
                <a:stCxn id="209" idx="2"/>
                <a:endCxn id="210" idx="6"/>
              </p:cNvCxnSpPr>
              <p:nvPr/>
            </p:nvCxnSpPr>
            <p:spPr>
              <a:xfrm flipH="1" flipV="1">
                <a:off x="9190222" y="5045119"/>
                <a:ext cx="495803" cy="1158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D7B82158-A77B-3D47-96D8-9B5A52D937AD}"/>
                </a:ext>
              </a:extLst>
            </p:cNvPr>
            <p:cNvSpPr/>
            <p:nvPr/>
          </p:nvSpPr>
          <p:spPr>
            <a:xfrm>
              <a:off x="5092214" y="5905843"/>
              <a:ext cx="133563" cy="1541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03E9745-1A2B-9544-BB71-9364104D4008}"/>
              </a:ext>
            </a:extLst>
          </p:cNvPr>
          <p:cNvGrpSpPr/>
          <p:nvPr/>
        </p:nvGrpSpPr>
        <p:grpSpPr>
          <a:xfrm>
            <a:off x="8398540" y="3132899"/>
            <a:ext cx="3594827" cy="610266"/>
            <a:chOff x="8398540" y="3058766"/>
            <a:chExt cx="3594827" cy="610266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AE8F2DA-6B1E-7A42-B7E4-CC30649AB569}"/>
                </a:ext>
              </a:extLst>
            </p:cNvPr>
            <p:cNvSpPr/>
            <p:nvPr/>
          </p:nvSpPr>
          <p:spPr>
            <a:xfrm>
              <a:off x="8398540" y="3071252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0269A54-6DAC-704E-9C7F-2BB2FB8D02CA}"/>
                </a:ext>
              </a:extLst>
            </p:cNvPr>
            <p:cNvSpPr/>
            <p:nvPr/>
          </p:nvSpPr>
          <p:spPr>
            <a:xfrm>
              <a:off x="9040330" y="3071726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D1A7BED-D9E4-054C-A3EA-F3892FEDA18D}"/>
                </a:ext>
              </a:extLst>
            </p:cNvPr>
            <p:cNvSpPr/>
            <p:nvPr/>
          </p:nvSpPr>
          <p:spPr>
            <a:xfrm>
              <a:off x="8398540" y="3458328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602B608-0189-0E49-84C2-D952300E9A6D}"/>
                </a:ext>
              </a:extLst>
            </p:cNvPr>
            <p:cNvSpPr/>
            <p:nvPr/>
          </p:nvSpPr>
          <p:spPr>
            <a:xfrm>
              <a:off x="9040330" y="3461974"/>
              <a:ext cx="208359" cy="2070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93AD380-1655-B24D-99CA-0B436CD26F01}"/>
                </a:ext>
              </a:extLst>
            </p:cNvPr>
            <p:cNvCxnSpPr>
              <a:stCxn id="229" idx="6"/>
              <a:endCxn id="230" idx="2"/>
            </p:cNvCxnSpPr>
            <p:nvPr/>
          </p:nvCxnSpPr>
          <p:spPr>
            <a:xfrm>
              <a:off x="8606899" y="3174781"/>
              <a:ext cx="433431" cy="47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3342387-507A-FE4C-81F9-F36F4839B17E}"/>
                </a:ext>
              </a:extLst>
            </p:cNvPr>
            <p:cNvCxnSpPr>
              <a:stCxn id="231" idx="6"/>
              <a:endCxn id="232" idx="2"/>
            </p:cNvCxnSpPr>
            <p:nvPr/>
          </p:nvCxnSpPr>
          <p:spPr>
            <a:xfrm>
              <a:off x="8606899" y="3561857"/>
              <a:ext cx="433431" cy="364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41BF41C2-A26A-AA4F-ADED-E2799AC2B16E}"/>
                </a:ext>
              </a:extLst>
            </p:cNvPr>
            <p:cNvSpPr txBox="1"/>
            <p:nvPr/>
          </p:nvSpPr>
          <p:spPr>
            <a:xfrm>
              <a:off x="10748483" y="3058766"/>
              <a:ext cx="12448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10,501,881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B7F8CC46-2E49-B940-BCCC-128C1D26B2BC}"/>
              </a:ext>
            </a:extLst>
          </p:cNvPr>
          <p:cNvSpPr txBox="1"/>
          <p:nvPr/>
        </p:nvSpPr>
        <p:spPr>
          <a:xfrm>
            <a:off x="3705960" y="-5103"/>
            <a:ext cx="480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to find misidentified genomes</a:t>
            </a:r>
          </a:p>
        </p:txBody>
      </p:sp>
    </p:spTree>
    <p:extLst>
      <p:ext uri="{BB962C8B-B14F-4D97-AF65-F5344CB8AC3E}">
        <p14:creationId xmlns:p14="http://schemas.microsoft.com/office/powerpoint/2010/main" val="28691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33B58-0098-9041-8F8D-A6B31A09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1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31D2B-CFFC-1945-8FD4-0A263B63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098"/>
            <a:ext cx="10515600" cy="568786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pPr lvl="1"/>
            <a:r>
              <a:rPr lang="en-US" dirty="0"/>
              <a:t>Learn about different clustering methods and algorithms</a:t>
            </a:r>
          </a:p>
          <a:p>
            <a:pPr lvl="1"/>
            <a:r>
              <a:rPr lang="en-US" dirty="0"/>
              <a:t>Symmetry identity threshold to use to partition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Plan of action</a:t>
            </a:r>
          </a:p>
          <a:p>
            <a:pPr lvl="1"/>
            <a:r>
              <a:rPr lang="en-US" dirty="0"/>
              <a:t>Explore different clustering methods starting with k-means and density-based clustering (DBSCAN)</a:t>
            </a:r>
          </a:p>
        </p:txBody>
      </p:sp>
    </p:spTree>
    <p:extLst>
      <p:ext uri="{BB962C8B-B14F-4D97-AF65-F5344CB8AC3E}">
        <p14:creationId xmlns:p14="http://schemas.microsoft.com/office/powerpoint/2010/main" val="386313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013AC-6965-E545-8452-8166B53E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58"/>
            <a:ext cx="12192000" cy="62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18CC6-7E63-304B-8792-7FD877871C4B}"/>
              </a:ext>
            </a:extLst>
          </p:cNvPr>
          <p:cNvSpPr txBox="1"/>
          <p:nvPr/>
        </p:nvSpPr>
        <p:spPr>
          <a:xfrm>
            <a:off x="4046305" y="71919"/>
            <a:ext cx="409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NCBI Usage Statistics (per week)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97CA54-2170-0940-B55A-AB4BD308DB34}"/>
              </a:ext>
            </a:extLst>
          </p:cNvPr>
          <p:cNvSpPr/>
          <p:nvPr/>
        </p:nvSpPr>
        <p:spPr>
          <a:xfrm>
            <a:off x="3780890" y="2989780"/>
            <a:ext cx="1736332" cy="2363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76DBB4-2DFF-FA49-8A4A-45B43CA56699}"/>
              </a:ext>
            </a:extLst>
          </p:cNvPr>
          <p:cNvSpPr/>
          <p:nvPr/>
        </p:nvSpPr>
        <p:spPr>
          <a:xfrm>
            <a:off x="3707258" y="6524090"/>
            <a:ext cx="1892157" cy="24486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FDFF73-4EE9-0343-8452-04033F61F7EC}"/>
              </a:ext>
            </a:extLst>
          </p:cNvPr>
          <p:cNvSpPr/>
          <p:nvPr/>
        </p:nvSpPr>
        <p:spPr>
          <a:xfrm>
            <a:off x="6974441" y="1952090"/>
            <a:ext cx="1614755" cy="2140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3FA7CB-0880-414D-B654-C36B6D4D71CF}"/>
              </a:ext>
            </a:extLst>
          </p:cNvPr>
          <p:cNvSpPr/>
          <p:nvPr/>
        </p:nvSpPr>
        <p:spPr>
          <a:xfrm>
            <a:off x="6913652" y="4662756"/>
            <a:ext cx="1736332" cy="2363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F3C76-3877-5D4D-8EB7-91BBD2D9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0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126</Words>
  <Application>Microsoft Macintosh PowerPoint</Application>
  <PresentationFormat>Widescreen</PresentationFormat>
  <Paragraphs>31</Paragraphs>
  <Slides>10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msgothic</vt:lpstr>
      <vt:lpstr>Office Theme</vt:lpstr>
      <vt:lpstr>A clustering approach to find and correct misidentified bacterial genomes in GenBank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Kannan, Sivakumar (NIH/NLM/NCBI) [E]</dc:creator>
  <cp:lastModifiedBy>Kannan, Sivakumar (NIH/NLM/NCBI) [E]</cp:lastModifiedBy>
  <cp:revision>60</cp:revision>
  <dcterms:created xsi:type="dcterms:W3CDTF">2018-07-09T21:06:54Z</dcterms:created>
  <dcterms:modified xsi:type="dcterms:W3CDTF">2018-07-10T17:14:55Z</dcterms:modified>
</cp:coreProperties>
</file>